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38" r:id="rId2"/>
    <p:sldId id="339" r:id="rId3"/>
    <p:sldId id="379" r:id="rId4"/>
    <p:sldId id="340" r:id="rId5"/>
    <p:sldId id="380" r:id="rId6"/>
    <p:sldId id="342" r:id="rId7"/>
    <p:sldId id="345" r:id="rId8"/>
    <p:sldId id="347" r:id="rId9"/>
    <p:sldId id="34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snapToObjects="1">
      <p:cViewPr varScale="1">
        <p:scale>
          <a:sx n="111" d="100"/>
          <a:sy n="111" d="100"/>
        </p:scale>
        <p:origin x="240"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6C2E7E-9B10-B44A-80BF-F1850893CBE2}" type="datetimeFigureOut">
              <a:rPr lang="en-US" smtClean="0"/>
              <a:pPr/>
              <a:t>8/17/2021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C41496-9C00-7E42-8A34-529822DA883D}" type="slidenum">
              <a:rPr lang="en-US" smtClean="0"/>
              <a:pPr/>
              <a:t>‹#›</a:t>
            </a:fld>
            <a:endParaRPr lang="en-US"/>
          </a:p>
        </p:txBody>
      </p:sp>
    </p:spTree>
    <p:extLst>
      <p:ext uri="{BB962C8B-B14F-4D97-AF65-F5344CB8AC3E}">
        <p14:creationId xmlns:p14="http://schemas.microsoft.com/office/powerpoint/2010/main" val="35803315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txBox="1">
            <a:spLocks noGrp="1" noChangeArrowheads="1"/>
          </p:cNvSpPr>
          <p:nvPr/>
        </p:nvSpPr>
        <p:spPr bwMode="auto">
          <a:xfrm>
            <a:off x="3886832" y="8687117"/>
            <a:ext cx="2971169" cy="456883"/>
          </a:xfrm>
          <a:prstGeom prst="rect">
            <a:avLst/>
          </a:prstGeom>
          <a:noFill/>
          <a:ln w="9525">
            <a:noFill/>
            <a:miter lim="800000"/>
            <a:headEnd/>
            <a:tailEnd/>
          </a:ln>
        </p:spPr>
        <p:txBody>
          <a:bodyPr lIns="91429" tIns="45715" rIns="91429" bIns="45715" anchor="b"/>
          <a:lstStyle/>
          <a:p>
            <a:pPr algn="r" defTabSz="914751"/>
            <a:fld id="{0AC68083-256F-4D72-A81F-5ED675EEC77F}" type="slidenum">
              <a:rPr lang="en-US" sz="1200"/>
              <a:pPr algn="r" defTabSz="914751"/>
              <a:t>1</a:t>
            </a:fld>
            <a:endParaRPr lang="en-US" sz="1200"/>
          </a:p>
        </p:txBody>
      </p:sp>
      <p:sp>
        <p:nvSpPr>
          <p:cNvPr id="12291" name="Rectangle 2"/>
          <p:cNvSpPr>
            <a:spLocks noGrp="1" noRot="1" noChangeAspect="1" noChangeArrowheads="1" noTextEdit="1"/>
          </p:cNvSpPr>
          <p:nvPr>
            <p:ph type="sldImg"/>
          </p:nvPr>
        </p:nvSpPr>
        <p:spPr>
          <a:xfrm>
            <a:off x="1143000" y="685800"/>
            <a:ext cx="4572000" cy="3429000"/>
          </a:xfrm>
          <a:ln/>
        </p:spPr>
      </p:sp>
      <p:sp>
        <p:nvSpPr>
          <p:cNvPr id="12292" name="Rectangle 3"/>
          <p:cNvSpPr>
            <a:spLocks noGrp="1" noChangeArrowheads="1"/>
          </p:cNvSpPr>
          <p:nvPr>
            <p:ph type="body" idx="1"/>
          </p:nvPr>
        </p:nvSpPr>
        <p:spPr>
          <a:xfrm>
            <a:off x="914085" y="4342768"/>
            <a:ext cx="5029831" cy="4115116"/>
          </a:xfrm>
          <a:noFill/>
          <a:ln/>
        </p:spPr>
        <p:txBody>
          <a:bodyPr lIns="91429" tIns="45715" rIns="91429" bIns="45715"/>
          <a:lstStyle/>
          <a:p>
            <a:pPr defTabSz="910011"/>
            <a:r>
              <a:rPr lang="en-US"/>
              <a:t>hh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FECD78-3C8E-49F2-8FAB-59489D168ABB}"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FECD78-3C8E-49F2-8FAB-59489D168ABB}"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FECD78-3C8E-49F2-8FAB-59489D168ABB}" type="datetimeFigureOut">
              <a:rPr lang="en-US" smtClean="0"/>
              <a:pPr/>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FECD78-3C8E-49F2-8FAB-59489D168ABB}" type="datetimeFigureOut">
              <a:rPr lang="en-US" smtClean="0"/>
              <a:pPr/>
              <a:t>8/17/2021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FECD78-3C8E-49F2-8FAB-59489D168ABB}" type="datetimeFigureOut">
              <a:rPr lang="en-US" smtClean="0"/>
              <a:pPr/>
              <a:t>8/17/2021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pPr/>
              <a:t>8/17/2021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pPr/>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pPr/>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FECD78-3C8E-49F2-8FAB-59489D168ABB}"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FECD78-3C8E-49F2-8FAB-59489D168ABB}" type="datetimeFigureOut">
              <a:rPr lang="en-US" smtClean="0"/>
              <a:pPr/>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pPr/>
              <a:t>8/17/2021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grpSp>
        <p:nvGrpSpPr>
          <p:cNvPr id="37" name="Group 13"/>
          <p:cNvGrpSpPr>
            <a:grpSpLocks/>
          </p:cNvGrpSpPr>
          <p:nvPr/>
        </p:nvGrpSpPr>
        <p:grpSpPr bwMode="auto">
          <a:xfrm>
            <a:off x="7404100" y="6022181"/>
            <a:ext cx="1552575" cy="731837"/>
            <a:chOff x="4598" y="3735"/>
            <a:chExt cx="978" cy="461"/>
          </a:xfrm>
        </p:grpSpPr>
        <p:sp>
          <p:nvSpPr>
            <p:cNvPr id="38" name="Line 4"/>
            <p:cNvSpPr>
              <a:spLocks noChangeShapeType="1"/>
            </p:cNvSpPr>
            <p:nvPr/>
          </p:nvSpPr>
          <p:spPr bwMode="auto">
            <a:xfrm flipH="1">
              <a:off x="5191" y="3994"/>
              <a:ext cx="277" cy="90"/>
            </a:xfrm>
            <a:prstGeom prst="line">
              <a:avLst/>
            </a:prstGeom>
            <a:noFill/>
            <a:ln w="25400">
              <a:solidFill>
                <a:schemeClr val="accent2"/>
              </a:solidFill>
              <a:round/>
              <a:headEnd type="none" w="sm" len="sm"/>
              <a:tailEnd type="none" w="sm" len="sm"/>
            </a:ln>
            <a:effectLst/>
          </p:spPr>
          <p:txBody>
            <a:bodyPr wrap="none" anchor="ctr"/>
            <a:lstStyle/>
            <a:p>
              <a:pPr algn="ctr" eaLnBrk="0" hangingPunct="0">
                <a:defRPr/>
              </a:pPr>
              <a:endParaRPr lang="en-US">
                <a:cs typeface="+mn-cs"/>
              </a:endParaRPr>
            </a:p>
          </p:txBody>
        </p:sp>
        <p:sp>
          <p:nvSpPr>
            <p:cNvPr id="39" name="Line 5"/>
            <p:cNvSpPr>
              <a:spLocks noChangeShapeType="1"/>
            </p:cNvSpPr>
            <p:nvPr/>
          </p:nvSpPr>
          <p:spPr bwMode="auto">
            <a:xfrm>
              <a:off x="5183" y="3883"/>
              <a:ext cx="285" cy="111"/>
            </a:xfrm>
            <a:prstGeom prst="line">
              <a:avLst/>
            </a:prstGeom>
            <a:noFill/>
            <a:ln w="25400">
              <a:solidFill>
                <a:srgbClr val="FF0033"/>
              </a:solidFill>
              <a:round/>
              <a:headEnd type="none" w="sm" len="sm"/>
              <a:tailEnd type="none" w="sm" len="sm"/>
            </a:ln>
            <a:effectLst/>
          </p:spPr>
          <p:txBody>
            <a:bodyPr wrap="none" anchor="ctr"/>
            <a:lstStyle/>
            <a:p>
              <a:pPr algn="ctr" eaLnBrk="0" hangingPunct="0">
                <a:defRPr/>
              </a:pPr>
              <a:endParaRPr lang="en-US">
                <a:cs typeface="+mn-cs"/>
              </a:endParaRPr>
            </a:p>
          </p:txBody>
        </p:sp>
        <p:sp>
          <p:nvSpPr>
            <p:cNvPr id="40" name="Oval 6"/>
            <p:cNvSpPr>
              <a:spLocks noChangeArrowheads="1"/>
            </p:cNvSpPr>
            <p:nvPr/>
          </p:nvSpPr>
          <p:spPr bwMode="auto">
            <a:xfrm>
              <a:off x="5505" y="3883"/>
              <a:ext cx="71" cy="212"/>
            </a:xfrm>
            <a:prstGeom prst="ellipse">
              <a:avLst/>
            </a:prstGeom>
            <a:gradFill rotWithShape="0">
              <a:gsLst>
                <a:gs pos="0">
                  <a:srgbClr val="000099">
                    <a:gamma/>
                    <a:tint val="0"/>
                    <a:invGamma/>
                  </a:srgbClr>
                </a:gs>
                <a:gs pos="100000">
                  <a:srgbClr val="000099"/>
                </a:gs>
              </a:gsLst>
              <a:path path="shape">
                <a:fillToRect l="50000" t="50000" r="50000" b="50000"/>
              </a:path>
            </a:gradFill>
            <a:ln w="9525">
              <a:noFill/>
              <a:round/>
              <a:headEnd/>
              <a:tailEnd/>
            </a:ln>
            <a:effectLst/>
          </p:spPr>
          <p:txBody>
            <a:bodyPr wrap="none" anchor="ctr"/>
            <a:lstStyle/>
            <a:p>
              <a:pPr algn="ctr" eaLnBrk="0" hangingPunct="0">
                <a:defRPr/>
              </a:pPr>
              <a:endParaRPr lang="en-US">
                <a:cs typeface="+mn-cs"/>
              </a:endParaRPr>
            </a:p>
          </p:txBody>
        </p:sp>
        <p:sp>
          <p:nvSpPr>
            <p:cNvPr id="41" name="Oval 7"/>
            <p:cNvSpPr>
              <a:spLocks noChangeArrowheads="1"/>
            </p:cNvSpPr>
            <p:nvPr/>
          </p:nvSpPr>
          <p:spPr bwMode="auto">
            <a:xfrm>
              <a:off x="5505" y="3964"/>
              <a:ext cx="35" cy="60"/>
            </a:xfrm>
            <a:prstGeom prst="ellipse">
              <a:avLst/>
            </a:prstGeom>
            <a:solidFill>
              <a:schemeClr val="bg2"/>
            </a:solidFill>
            <a:ln w="9525">
              <a:noFill/>
              <a:round/>
              <a:headEnd/>
              <a:tailEnd/>
            </a:ln>
            <a:effectLst/>
          </p:spPr>
          <p:txBody>
            <a:bodyPr wrap="none" anchor="ctr"/>
            <a:lstStyle/>
            <a:p>
              <a:pPr algn="ctr" eaLnBrk="0" hangingPunct="0">
                <a:defRPr/>
              </a:pPr>
              <a:endParaRPr lang="en-US">
                <a:cs typeface="+mn-cs"/>
              </a:endParaRPr>
            </a:p>
          </p:txBody>
        </p:sp>
        <p:sp>
          <p:nvSpPr>
            <p:cNvPr id="42" name="Line 8"/>
            <p:cNvSpPr>
              <a:spLocks noChangeShapeType="1"/>
            </p:cNvSpPr>
            <p:nvPr/>
          </p:nvSpPr>
          <p:spPr bwMode="auto">
            <a:xfrm flipH="1">
              <a:off x="4664" y="3994"/>
              <a:ext cx="546" cy="0"/>
            </a:xfrm>
            <a:prstGeom prst="line">
              <a:avLst/>
            </a:prstGeom>
            <a:noFill/>
            <a:ln w="25400">
              <a:solidFill>
                <a:srgbClr val="FFFFFF"/>
              </a:solidFill>
              <a:round/>
              <a:headEnd type="none" w="sm" len="sm"/>
              <a:tailEnd type="none" w="sm" len="sm"/>
            </a:ln>
            <a:effectLst/>
          </p:spPr>
          <p:txBody>
            <a:bodyPr wrap="none" anchor="ctr"/>
            <a:lstStyle/>
            <a:p>
              <a:pPr algn="ctr" eaLnBrk="0" hangingPunct="0">
                <a:defRPr/>
              </a:pPr>
              <a:endParaRPr lang="en-US">
                <a:cs typeface="+mn-cs"/>
              </a:endParaRPr>
            </a:p>
          </p:txBody>
        </p:sp>
        <p:sp>
          <p:nvSpPr>
            <p:cNvPr id="43" name="Line 9"/>
            <p:cNvSpPr>
              <a:spLocks noChangeShapeType="1"/>
            </p:cNvSpPr>
            <p:nvPr/>
          </p:nvSpPr>
          <p:spPr bwMode="auto">
            <a:xfrm>
              <a:off x="5191" y="3994"/>
              <a:ext cx="259" cy="0"/>
            </a:xfrm>
            <a:prstGeom prst="line">
              <a:avLst/>
            </a:prstGeom>
            <a:noFill/>
            <a:ln w="25400">
              <a:solidFill>
                <a:srgbClr val="FFFF00"/>
              </a:solidFill>
              <a:round/>
              <a:headEnd type="none" w="sm" len="sm"/>
              <a:tailEnd type="none" w="sm" len="sm"/>
            </a:ln>
            <a:effectLst/>
          </p:spPr>
          <p:txBody>
            <a:bodyPr wrap="none" anchor="ctr"/>
            <a:lstStyle/>
            <a:p>
              <a:pPr algn="ctr" eaLnBrk="0" hangingPunct="0">
                <a:defRPr/>
              </a:pPr>
              <a:endParaRPr lang="en-US">
                <a:cs typeface="+mn-cs"/>
              </a:endParaRPr>
            </a:p>
          </p:txBody>
        </p:sp>
        <p:sp>
          <p:nvSpPr>
            <p:cNvPr id="44" name="Oval 10"/>
            <p:cNvSpPr>
              <a:spLocks noChangeArrowheads="1"/>
            </p:cNvSpPr>
            <p:nvPr/>
          </p:nvSpPr>
          <p:spPr bwMode="auto">
            <a:xfrm>
              <a:off x="5165" y="3792"/>
              <a:ext cx="71" cy="404"/>
            </a:xfrm>
            <a:prstGeom prst="ellipse">
              <a:avLst/>
            </a:prstGeom>
            <a:gradFill rotWithShape="0">
              <a:gsLst>
                <a:gs pos="0">
                  <a:srgbClr val="000000"/>
                </a:gs>
                <a:gs pos="100000">
                  <a:srgbClr val="000000">
                    <a:gamma/>
                    <a:tint val="40000"/>
                    <a:invGamma/>
                  </a:srgbClr>
                </a:gs>
              </a:gsLst>
              <a:path path="shape">
                <a:fillToRect l="50000" t="50000" r="50000" b="50000"/>
              </a:path>
            </a:gradFill>
            <a:ln w="9525">
              <a:noFill/>
              <a:round/>
              <a:headEnd/>
              <a:tailEnd/>
            </a:ln>
            <a:effectLst/>
          </p:spPr>
          <p:txBody>
            <a:bodyPr wrap="none" anchor="ctr"/>
            <a:lstStyle/>
            <a:p>
              <a:pPr algn="ctr" eaLnBrk="0" hangingPunct="0">
                <a:defRPr/>
              </a:pPr>
              <a:endParaRPr lang="en-US">
                <a:cs typeface="+mn-cs"/>
              </a:endParaRPr>
            </a:p>
          </p:txBody>
        </p:sp>
        <p:sp>
          <p:nvSpPr>
            <p:cNvPr id="45" name="AutoShape 11"/>
            <p:cNvSpPr>
              <a:spLocks noChangeArrowheads="1"/>
            </p:cNvSpPr>
            <p:nvPr/>
          </p:nvSpPr>
          <p:spPr bwMode="auto">
            <a:xfrm>
              <a:off x="5415" y="3913"/>
              <a:ext cx="72" cy="161"/>
            </a:xfrm>
            <a:prstGeom prst="star16">
              <a:avLst>
                <a:gd name="adj" fmla="val 37500"/>
              </a:avLst>
            </a:prstGeom>
            <a:solidFill>
              <a:schemeClr val="accent1"/>
            </a:solidFill>
            <a:ln w="9525">
              <a:noFill/>
              <a:miter lim="800000"/>
              <a:headEnd/>
              <a:tailEnd/>
            </a:ln>
            <a:effectLst/>
          </p:spPr>
          <p:txBody>
            <a:bodyPr wrap="none" anchor="ctr"/>
            <a:lstStyle/>
            <a:p>
              <a:pPr algn="ctr" eaLnBrk="0" hangingPunct="0">
                <a:defRPr/>
              </a:pPr>
              <a:endParaRPr lang="en-US">
                <a:cs typeface="+mn-cs"/>
              </a:endParaRPr>
            </a:p>
          </p:txBody>
        </p:sp>
        <p:sp>
          <p:nvSpPr>
            <p:cNvPr id="46" name="Rectangle 12"/>
            <p:cNvSpPr>
              <a:spLocks noChangeArrowheads="1"/>
            </p:cNvSpPr>
            <p:nvPr/>
          </p:nvSpPr>
          <p:spPr bwMode="auto">
            <a:xfrm>
              <a:off x="4598" y="3735"/>
              <a:ext cx="586" cy="288"/>
            </a:xfrm>
            <a:prstGeom prst="rect">
              <a:avLst/>
            </a:prstGeom>
            <a:noFill/>
            <a:ln w="9525">
              <a:noFill/>
              <a:miter lim="800000"/>
              <a:headEnd/>
              <a:tailEnd/>
            </a:ln>
            <a:effectLst/>
          </p:spPr>
          <p:txBody>
            <a:bodyPr lIns="92075" tIns="46038" rIns="92075" bIns="46038">
              <a:spAutoFit/>
            </a:bodyPr>
            <a:lstStyle/>
            <a:p>
              <a:pPr eaLnBrk="0" hangingPunct="0">
                <a:defRPr/>
              </a:pPr>
              <a:r>
                <a:rPr lang="en-US">
                  <a:latin typeface="Arial" charset="0"/>
                  <a:cs typeface="+mn-cs"/>
                </a:rPr>
                <a:t>CBI</a:t>
              </a:r>
            </a:p>
          </p:txBody>
        </p:sp>
      </p:gr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7C0D0-777F-4E97-B27A-A78662D3445D}"/>
              </a:ext>
            </a:extLst>
          </p:cNvPr>
          <p:cNvSpPr>
            <a:spLocks noGrp="1"/>
          </p:cNvSpPr>
          <p:nvPr>
            <p:ph type="title"/>
          </p:nvPr>
        </p:nvSpPr>
        <p:spPr/>
        <p:txBody>
          <a:bodyPr/>
          <a:lstStyle/>
          <a:p>
            <a:r>
              <a:rPr lang="en-US" dirty="0"/>
              <a:t>Transitioning from the</a:t>
            </a:r>
            <a:br>
              <a:rPr lang="en-US" dirty="0"/>
            </a:br>
            <a:r>
              <a:rPr lang="en-US" dirty="0"/>
              <a:t>90i to the NI-E</a:t>
            </a:r>
          </a:p>
        </p:txBody>
      </p:sp>
      <p:sp>
        <p:nvSpPr>
          <p:cNvPr id="3" name="Text Placeholder 2">
            <a:extLst>
              <a:ext uri="{FF2B5EF4-FFF2-40B4-BE49-F238E27FC236}">
                <a16:creationId xmlns:a16="http://schemas.microsoft.com/office/drawing/2014/main" id="{B95A619D-6C09-4A1D-A1CA-5240C2ED5BD2}"/>
              </a:ext>
            </a:extLst>
          </p:cNvPr>
          <p:cNvSpPr>
            <a:spLocks noGrp="1"/>
          </p:cNvSpPr>
          <p:nvPr>
            <p:ph type="body" idx="1"/>
          </p:nvPr>
        </p:nvSpPr>
        <p:spPr/>
        <p:txBody>
          <a:bodyPr/>
          <a:lstStyle/>
          <a:p>
            <a:r>
              <a:rPr lang="en-US" dirty="0"/>
              <a:t>8/17/2021</a:t>
            </a:r>
          </a:p>
        </p:txBody>
      </p:sp>
    </p:spTree>
    <p:extLst>
      <p:ext uri="{BB962C8B-B14F-4D97-AF65-F5344CB8AC3E}">
        <p14:creationId xmlns:p14="http://schemas.microsoft.com/office/powerpoint/2010/main" val="2344433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FAE244-ADC1-466C-9A39-9943F5259D1B}"/>
              </a:ext>
            </a:extLst>
          </p:cNvPr>
          <p:cNvSpPr>
            <a:spLocks noGrp="1"/>
          </p:cNvSpPr>
          <p:nvPr>
            <p:ph type="title"/>
          </p:nvPr>
        </p:nvSpPr>
        <p:spPr/>
        <p:txBody>
          <a:bodyPr/>
          <a:lstStyle/>
          <a:p>
            <a:r>
              <a:rPr lang="en-US" dirty="0"/>
              <a:t>90i Microscope Overview</a:t>
            </a:r>
          </a:p>
        </p:txBody>
      </p:sp>
      <p:pic>
        <p:nvPicPr>
          <p:cNvPr id="8" name="Content Placeholder 7" descr="A picture containing indoor, table, sitting, computer&#10;&#10;Description automatically generated">
            <a:extLst>
              <a:ext uri="{FF2B5EF4-FFF2-40B4-BE49-F238E27FC236}">
                <a16:creationId xmlns:a16="http://schemas.microsoft.com/office/drawing/2014/main" id="{BE8790C0-5363-442C-9EAF-3EEB6788F103}"/>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rot="5400000">
            <a:off x="3203575" y="1003896"/>
            <a:ext cx="5853113" cy="4389834"/>
          </a:xfrm>
        </p:spPr>
      </p:pic>
      <p:sp>
        <p:nvSpPr>
          <p:cNvPr id="6" name="Text Placeholder 5">
            <a:extLst>
              <a:ext uri="{FF2B5EF4-FFF2-40B4-BE49-F238E27FC236}">
                <a16:creationId xmlns:a16="http://schemas.microsoft.com/office/drawing/2014/main" id="{7A0B4E54-1895-47A5-8AA8-BB58766F4174}"/>
              </a:ext>
            </a:extLst>
          </p:cNvPr>
          <p:cNvSpPr>
            <a:spLocks noGrp="1"/>
          </p:cNvSpPr>
          <p:nvPr>
            <p:ph type="body" sz="half" idx="2"/>
          </p:nvPr>
        </p:nvSpPr>
        <p:spPr/>
        <p:txBody>
          <a:bodyPr/>
          <a:lstStyle/>
          <a:p>
            <a:r>
              <a:rPr lang="en-US" dirty="0"/>
              <a:t>There are 4 total power buttons</a:t>
            </a:r>
          </a:p>
          <a:p>
            <a:pPr marL="285750" indent="-285750">
              <a:buFont typeface="Arial" panose="020B0604020202020204" pitchFamily="34" charset="0"/>
              <a:buChar char="•"/>
            </a:pPr>
            <a:r>
              <a:rPr lang="en-US" dirty="0"/>
              <a:t>The 90i itself</a:t>
            </a:r>
          </a:p>
          <a:p>
            <a:pPr marL="285750" indent="-285750">
              <a:buFont typeface="Arial" panose="020B0604020202020204" pitchFamily="34" charset="0"/>
              <a:buChar char="•"/>
            </a:pPr>
            <a:r>
              <a:rPr lang="en-US" dirty="0"/>
              <a:t>The Prior Stage</a:t>
            </a:r>
          </a:p>
          <a:p>
            <a:pPr marL="285750" indent="-285750">
              <a:buFont typeface="Arial" panose="020B0604020202020204" pitchFamily="34" charset="0"/>
              <a:buChar char="•"/>
            </a:pPr>
            <a:r>
              <a:rPr lang="en-US" dirty="0"/>
              <a:t>The X-Cite Light Source</a:t>
            </a:r>
          </a:p>
          <a:p>
            <a:pPr marL="285750" indent="-285750">
              <a:buFont typeface="Arial" panose="020B0604020202020204" pitchFamily="34" charset="0"/>
              <a:buChar char="•"/>
            </a:pPr>
            <a:r>
              <a:rPr lang="en-US" dirty="0"/>
              <a:t>The Hamamatsu Camera</a:t>
            </a:r>
          </a:p>
          <a:p>
            <a:endParaRPr lang="en-US" dirty="0"/>
          </a:p>
          <a:p>
            <a:r>
              <a:rPr lang="en-US" dirty="0"/>
              <a:t>All power buttons should always remain on, do not turn anything off when you are finished using the system.</a:t>
            </a:r>
          </a:p>
          <a:p>
            <a:endParaRPr lang="en-US" dirty="0"/>
          </a:p>
          <a:p>
            <a:r>
              <a:rPr lang="en-US" dirty="0"/>
              <a:t>*The only exception is the X-Cite light source, if the excitation intensity out of the objective seems low or dim (while the dial shows 100% power) you can turn the X-Cite off and after a 30 second cool down period back on again.  The intensity out of the objective should increase notably.</a:t>
            </a:r>
          </a:p>
        </p:txBody>
      </p:sp>
      <p:sp>
        <p:nvSpPr>
          <p:cNvPr id="9" name="Oval 8">
            <a:extLst>
              <a:ext uri="{FF2B5EF4-FFF2-40B4-BE49-F238E27FC236}">
                <a16:creationId xmlns:a16="http://schemas.microsoft.com/office/drawing/2014/main" id="{4A0CA767-49A6-4D05-B2BD-8ECE24B7F461}"/>
              </a:ext>
            </a:extLst>
          </p:cNvPr>
          <p:cNvSpPr/>
          <p:nvPr/>
        </p:nvSpPr>
        <p:spPr>
          <a:xfrm>
            <a:off x="5912427" y="935182"/>
            <a:ext cx="737755" cy="665018"/>
          </a:xfrm>
          <a:prstGeom prst="ellipse">
            <a:avLst/>
          </a:prstGeom>
          <a:solidFill>
            <a:srgbClr val="FFFF00">
              <a:alpha val="5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C1C020A-FEFF-4196-BAF4-FB121B0C9780}"/>
              </a:ext>
            </a:extLst>
          </p:cNvPr>
          <p:cNvSpPr/>
          <p:nvPr/>
        </p:nvSpPr>
        <p:spPr>
          <a:xfrm>
            <a:off x="7522692" y="854075"/>
            <a:ext cx="737755" cy="665018"/>
          </a:xfrm>
          <a:prstGeom prst="ellipse">
            <a:avLst/>
          </a:prstGeom>
          <a:solidFill>
            <a:srgbClr val="FFFF00">
              <a:alpha val="5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1B76FCE-AB2C-4369-BCB0-B219524B9B07}"/>
              </a:ext>
            </a:extLst>
          </p:cNvPr>
          <p:cNvSpPr/>
          <p:nvPr/>
        </p:nvSpPr>
        <p:spPr>
          <a:xfrm>
            <a:off x="4203122" y="4477764"/>
            <a:ext cx="737755" cy="665018"/>
          </a:xfrm>
          <a:prstGeom prst="ellipse">
            <a:avLst/>
          </a:prstGeom>
          <a:solidFill>
            <a:srgbClr val="FFFF00">
              <a:alpha val="5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C4D80D8-1436-4080-A196-E19C17F6DC97}"/>
              </a:ext>
            </a:extLst>
          </p:cNvPr>
          <p:cNvSpPr/>
          <p:nvPr/>
        </p:nvSpPr>
        <p:spPr>
          <a:xfrm>
            <a:off x="5912426" y="1930617"/>
            <a:ext cx="737755" cy="665018"/>
          </a:xfrm>
          <a:prstGeom prst="ellipse">
            <a:avLst/>
          </a:prstGeom>
          <a:solidFill>
            <a:srgbClr val="FFFF00">
              <a:alpha val="5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498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FAE244-ADC1-466C-9A39-9943F5259D1B}"/>
              </a:ext>
            </a:extLst>
          </p:cNvPr>
          <p:cNvSpPr>
            <a:spLocks noGrp="1"/>
          </p:cNvSpPr>
          <p:nvPr>
            <p:ph type="title"/>
          </p:nvPr>
        </p:nvSpPr>
        <p:spPr/>
        <p:txBody>
          <a:bodyPr/>
          <a:lstStyle/>
          <a:p>
            <a:r>
              <a:rPr lang="en-US" dirty="0"/>
              <a:t>Ni-E Microscope Overview</a:t>
            </a:r>
          </a:p>
        </p:txBody>
      </p:sp>
      <p:sp>
        <p:nvSpPr>
          <p:cNvPr id="6" name="Text Placeholder 5">
            <a:extLst>
              <a:ext uri="{FF2B5EF4-FFF2-40B4-BE49-F238E27FC236}">
                <a16:creationId xmlns:a16="http://schemas.microsoft.com/office/drawing/2014/main" id="{7A0B4E54-1895-47A5-8AA8-BB58766F4174}"/>
              </a:ext>
            </a:extLst>
          </p:cNvPr>
          <p:cNvSpPr>
            <a:spLocks noGrp="1"/>
          </p:cNvSpPr>
          <p:nvPr>
            <p:ph type="body" sz="half" idx="2"/>
          </p:nvPr>
        </p:nvSpPr>
        <p:spPr/>
        <p:txBody>
          <a:bodyPr/>
          <a:lstStyle/>
          <a:p>
            <a:r>
              <a:rPr lang="en-US" dirty="0"/>
              <a:t>There are 4 total power buttons</a:t>
            </a:r>
          </a:p>
          <a:p>
            <a:pPr marL="285750" indent="-285750">
              <a:buFont typeface="Arial" panose="020B0604020202020204" pitchFamily="34" charset="0"/>
              <a:buChar char="•"/>
            </a:pPr>
            <a:r>
              <a:rPr lang="en-US" dirty="0"/>
              <a:t>The Ni-E Power Supply</a:t>
            </a:r>
          </a:p>
          <a:p>
            <a:pPr marL="285750" indent="-285750">
              <a:buFont typeface="Arial" panose="020B0604020202020204" pitchFamily="34" charset="0"/>
              <a:buChar char="•"/>
            </a:pPr>
            <a:r>
              <a:rPr lang="en-US" dirty="0"/>
              <a:t>The Prior Stage</a:t>
            </a:r>
          </a:p>
          <a:p>
            <a:pPr marL="285750" indent="-285750">
              <a:buFont typeface="Arial" panose="020B0604020202020204" pitchFamily="34" charset="0"/>
              <a:buChar char="•"/>
            </a:pPr>
            <a:r>
              <a:rPr lang="en-US" dirty="0"/>
              <a:t>The X-Cite Light Source</a:t>
            </a:r>
          </a:p>
          <a:p>
            <a:pPr marL="285750" indent="-285750">
              <a:buFont typeface="Arial" panose="020B0604020202020204" pitchFamily="34" charset="0"/>
              <a:buChar char="•"/>
            </a:pPr>
            <a:r>
              <a:rPr lang="en-US" dirty="0"/>
              <a:t>The Hamamatsu Camera</a:t>
            </a:r>
          </a:p>
          <a:p>
            <a:endParaRPr lang="en-US" dirty="0"/>
          </a:p>
          <a:p>
            <a:r>
              <a:rPr lang="en-US" dirty="0"/>
              <a:t>Most of the components are the same while the stand itself has changed to a newer model.</a:t>
            </a:r>
          </a:p>
          <a:p>
            <a:endParaRPr lang="en-US" dirty="0"/>
          </a:p>
          <a:p>
            <a:r>
              <a:rPr lang="en-US" dirty="0"/>
              <a:t>The controls are slightly different but essentially will not impact normal workflow on the system.</a:t>
            </a:r>
          </a:p>
        </p:txBody>
      </p:sp>
      <p:pic>
        <p:nvPicPr>
          <p:cNvPr id="16" name="Content Placeholder 15" descr="A picture containing text, projector, miller&#10;&#10;Description automatically generated">
            <a:extLst>
              <a:ext uri="{FF2B5EF4-FFF2-40B4-BE49-F238E27FC236}">
                <a16:creationId xmlns:a16="http://schemas.microsoft.com/office/drawing/2014/main" id="{ADAFC5D3-6FB9-4721-ABF6-BB183912B5EA}"/>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rot="5400000">
            <a:off x="3203575" y="1003896"/>
            <a:ext cx="5853113" cy="4389834"/>
          </a:xfrm>
        </p:spPr>
      </p:pic>
    </p:spTree>
    <p:extLst>
      <p:ext uri="{BB962C8B-B14F-4D97-AF65-F5344CB8AC3E}">
        <p14:creationId xmlns:p14="http://schemas.microsoft.com/office/powerpoint/2010/main" val="1188045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DF6C-1DE5-4AAA-B76F-E50BA03B6CAC}"/>
              </a:ext>
            </a:extLst>
          </p:cNvPr>
          <p:cNvSpPr>
            <a:spLocks noGrp="1"/>
          </p:cNvSpPr>
          <p:nvPr>
            <p:ph type="title"/>
          </p:nvPr>
        </p:nvSpPr>
        <p:spPr/>
        <p:txBody>
          <a:bodyPr/>
          <a:lstStyle/>
          <a:p>
            <a:r>
              <a:rPr lang="en-US" dirty="0"/>
              <a:t>Manual Controls</a:t>
            </a:r>
            <a:br>
              <a:rPr lang="en-US" dirty="0"/>
            </a:br>
            <a:r>
              <a:rPr lang="en-US" dirty="0"/>
              <a:t>On the Microscope</a:t>
            </a:r>
          </a:p>
        </p:txBody>
      </p:sp>
      <p:sp>
        <p:nvSpPr>
          <p:cNvPr id="4" name="Text Placeholder 3">
            <a:extLst>
              <a:ext uri="{FF2B5EF4-FFF2-40B4-BE49-F238E27FC236}">
                <a16:creationId xmlns:a16="http://schemas.microsoft.com/office/drawing/2014/main" id="{B6B1B215-3C40-45D0-A078-CBCBBF5AE98D}"/>
              </a:ext>
            </a:extLst>
          </p:cNvPr>
          <p:cNvSpPr>
            <a:spLocks noGrp="1"/>
          </p:cNvSpPr>
          <p:nvPr>
            <p:ph type="body" sz="half" idx="2"/>
          </p:nvPr>
        </p:nvSpPr>
        <p:spPr/>
        <p:txBody>
          <a:bodyPr/>
          <a:lstStyle/>
          <a:p>
            <a:r>
              <a:rPr lang="en-US" dirty="0"/>
              <a:t>Many of the manual controls are located similarly to where they were on the 90i.</a:t>
            </a:r>
          </a:p>
          <a:p>
            <a:endParaRPr lang="en-US" dirty="0"/>
          </a:p>
          <a:p>
            <a:r>
              <a:rPr lang="en-US" dirty="0"/>
              <a:t>One major update is that some of the previously “manual only” controls have been updated and can be controlled in the software.</a:t>
            </a:r>
          </a:p>
          <a:p>
            <a:endParaRPr lang="en-US" dirty="0"/>
          </a:p>
          <a:p>
            <a:r>
              <a:rPr lang="en-US" dirty="0"/>
              <a:t>On the left side of the stand, you still have a focus knob and escape button to raise and lower the stage.</a:t>
            </a:r>
          </a:p>
        </p:txBody>
      </p:sp>
      <p:pic>
        <p:nvPicPr>
          <p:cNvPr id="7" name="Content Placeholder 6" descr="A picture containing indoor&#10;&#10;Description automatically generated">
            <a:extLst>
              <a:ext uri="{FF2B5EF4-FFF2-40B4-BE49-F238E27FC236}">
                <a16:creationId xmlns:a16="http://schemas.microsoft.com/office/drawing/2014/main" id="{7399CC58-34EB-40BD-8800-8EF648F2C657}"/>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rot="5400000">
            <a:off x="3203575" y="1003896"/>
            <a:ext cx="5853113" cy="4389834"/>
          </a:xfrm>
        </p:spPr>
      </p:pic>
    </p:spTree>
    <p:extLst>
      <p:ext uri="{BB962C8B-B14F-4D97-AF65-F5344CB8AC3E}">
        <p14:creationId xmlns:p14="http://schemas.microsoft.com/office/powerpoint/2010/main" val="3760326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DF6C-1DE5-4AAA-B76F-E50BA03B6CAC}"/>
              </a:ext>
            </a:extLst>
          </p:cNvPr>
          <p:cNvSpPr>
            <a:spLocks noGrp="1"/>
          </p:cNvSpPr>
          <p:nvPr>
            <p:ph type="title"/>
          </p:nvPr>
        </p:nvSpPr>
        <p:spPr/>
        <p:txBody>
          <a:bodyPr/>
          <a:lstStyle/>
          <a:p>
            <a:r>
              <a:rPr lang="en-US" dirty="0"/>
              <a:t>Manual Controls</a:t>
            </a:r>
            <a:br>
              <a:rPr lang="en-US" dirty="0"/>
            </a:br>
            <a:r>
              <a:rPr lang="en-US" dirty="0"/>
              <a:t>On the Microscope</a:t>
            </a:r>
          </a:p>
        </p:txBody>
      </p:sp>
      <p:sp>
        <p:nvSpPr>
          <p:cNvPr id="4" name="Text Placeholder 3">
            <a:extLst>
              <a:ext uri="{FF2B5EF4-FFF2-40B4-BE49-F238E27FC236}">
                <a16:creationId xmlns:a16="http://schemas.microsoft.com/office/drawing/2014/main" id="{B6B1B215-3C40-45D0-A078-CBCBBF5AE98D}"/>
              </a:ext>
            </a:extLst>
          </p:cNvPr>
          <p:cNvSpPr>
            <a:spLocks noGrp="1"/>
          </p:cNvSpPr>
          <p:nvPr>
            <p:ph type="body" sz="half" idx="2"/>
          </p:nvPr>
        </p:nvSpPr>
        <p:spPr/>
        <p:txBody>
          <a:bodyPr/>
          <a:lstStyle/>
          <a:p>
            <a:r>
              <a:rPr lang="en-US" dirty="0"/>
              <a:t>The right side of the stand also has a focus knob as well as controls to open and close the aperture, field stop, and fluorescence shutter.</a:t>
            </a:r>
          </a:p>
          <a:p>
            <a:endParaRPr lang="en-US" dirty="0"/>
          </a:p>
          <a:p>
            <a:r>
              <a:rPr lang="en-US" dirty="0"/>
              <a:t>You can also manually rotate the position of the filter wheel and toggle ND filters in the brightfield light path.</a:t>
            </a:r>
          </a:p>
        </p:txBody>
      </p:sp>
      <p:pic>
        <p:nvPicPr>
          <p:cNvPr id="8" name="Content Placeholder 7" descr="A picture containing indoor, electronics&#10;&#10;Description automatically generated">
            <a:extLst>
              <a:ext uri="{FF2B5EF4-FFF2-40B4-BE49-F238E27FC236}">
                <a16:creationId xmlns:a16="http://schemas.microsoft.com/office/drawing/2014/main" id="{B155870E-1511-4850-A37D-02D5B0D1CAB7}"/>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rot="5400000">
            <a:off x="3203575" y="1003896"/>
            <a:ext cx="5853113" cy="4389834"/>
          </a:xfrm>
        </p:spPr>
      </p:pic>
    </p:spTree>
    <p:extLst>
      <p:ext uri="{BB962C8B-B14F-4D97-AF65-F5344CB8AC3E}">
        <p14:creationId xmlns:p14="http://schemas.microsoft.com/office/powerpoint/2010/main" val="1967914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C080-104B-498E-BE9E-884D43A099F6}"/>
              </a:ext>
            </a:extLst>
          </p:cNvPr>
          <p:cNvSpPr>
            <a:spLocks noGrp="1"/>
          </p:cNvSpPr>
          <p:nvPr>
            <p:ph type="title"/>
          </p:nvPr>
        </p:nvSpPr>
        <p:spPr/>
        <p:txBody>
          <a:bodyPr/>
          <a:lstStyle/>
          <a:p>
            <a:r>
              <a:rPr lang="en-US" dirty="0"/>
              <a:t>Stage and Objective Nosepiece</a:t>
            </a:r>
          </a:p>
        </p:txBody>
      </p:sp>
      <p:pic>
        <p:nvPicPr>
          <p:cNvPr id="6" name="Content Placeholder 5" descr="A close up of electronics&#10;&#10;Description automatically generated">
            <a:extLst>
              <a:ext uri="{FF2B5EF4-FFF2-40B4-BE49-F238E27FC236}">
                <a16:creationId xmlns:a16="http://schemas.microsoft.com/office/drawing/2014/main" id="{82C2F190-28ED-46DC-A2D0-306FA1E7B55D}"/>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rot="5400000">
            <a:off x="3203575" y="1003897"/>
            <a:ext cx="5853113" cy="4389834"/>
          </a:xfrm>
        </p:spPr>
      </p:pic>
      <p:sp>
        <p:nvSpPr>
          <p:cNvPr id="4" name="Text Placeholder 3">
            <a:extLst>
              <a:ext uri="{FF2B5EF4-FFF2-40B4-BE49-F238E27FC236}">
                <a16:creationId xmlns:a16="http://schemas.microsoft.com/office/drawing/2014/main" id="{FC472BBD-B67D-460C-B567-2B34492002B9}"/>
              </a:ext>
            </a:extLst>
          </p:cNvPr>
          <p:cNvSpPr>
            <a:spLocks noGrp="1"/>
          </p:cNvSpPr>
          <p:nvPr>
            <p:ph type="body" sz="half" idx="2"/>
          </p:nvPr>
        </p:nvSpPr>
        <p:spPr/>
        <p:txBody>
          <a:bodyPr/>
          <a:lstStyle/>
          <a:p>
            <a:r>
              <a:rPr lang="en-US" dirty="0"/>
              <a:t>The stage is the same one that was previously on the 90i.</a:t>
            </a:r>
          </a:p>
          <a:p>
            <a:endParaRPr lang="en-US" dirty="0"/>
          </a:p>
          <a:p>
            <a:r>
              <a:rPr lang="en-US" dirty="0"/>
              <a:t>The objective turret has been updated and can now be controlled in the software.</a:t>
            </a:r>
          </a:p>
        </p:txBody>
      </p:sp>
      <p:sp>
        <p:nvSpPr>
          <p:cNvPr id="14" name="Arrow: Right 13">
            <a:extLst>
              <a:ext uri="{FF2B5EF4-FFF2-40B4-BE49-F238E27FC236}">
                <a16:creationId xmlns:a16="http://schemas.microsoft.com/office/drawing/2014/main" id="{413EE910-E238-46F1-A530-F85C251CE442}"/>
              </a:ext>
            </a:extLst>
          </p:cNvPr>
          <p:cNvSpPr/>
          <p:nvPr/>
        </p:nvSpPr>
        <p:spPr>
          <a:xfrm>
            <a:off x="4201064" y="4356340"/>
            <a:ext cx="552091" cy="172528"/>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07F7889F-F3D7-4002-868E-CB2D62E9EC07}"/>
              </a:ext>
            </a:extLst>
          </p:cNvPr>
          <p:cNvSpPr/>
          <p:nvPr/>
        </p:nvSpPr>
        <p:spPr>
          <a:xfrm>
            <a:off x="4376469" y="3648180"/>
            <a:ext cx="552091" cy="172528"/>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8BD2D64E-D437-44DE-B588-8B9F96B1A874}"/>
              </a:ext>
            </a:extLst>
          </p:cNvPr>
          <p:cNvSpPr/>
          <p:nvPr/>
        </p:nvSpPr>
        <p:spPr>
          <a:xfrm>
            <a:off x="4477109" y="3112549"/>
            <a:ext cx="552091" cy="172528"/>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16AA3CCC-4FA1-445C-95F0-8CEAEE93636B}"/>
              </a:ext>
            </a:extLst>
          </p:cNvPr>
          <p:cNvSpPr/>
          <p:nvPr/>
        </p:nvSpPr>
        <p:spPr>
          <a:xfrm>
            <a:off x="4572000" y="2673574"/>
            <a:ext cx="552091" cy="172528"/>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903B1AE-1041-4DAF-A02A-F94ECB922348}"/>
              </a:ext>
            </a:extLst>
          </p:cNvPr>
          <p:cNvSpPr txBox="1"/>
          <p:nvPr/>
        </p:nvSpPr>
        <p:spPr>
          <a:xfrm>
            <a:off x="4201065" y="2070340"/>
            <a:ext cx="1035170" cy="369332"/>
          </a:xfrm>
          <a:prstGeom prst="rect">
            <a:avLst/>
          </a:prstGeom>
          <a:solidFill>
            <a:srgbClr val="FFFF00"/>
          </a:solidFill>
          <a:ln>
            <a:solidFill>
              <a:srgbClr val="FF0000"/>
            </a:solidFill>
          </a:ln>
        </p:spPr>
        <p:txBody>
          <a:bodyPr wrap="square" rtlCol="0">
            <a:spAutoFit/>
          </a:bodyPr>
          <a:lstStyle/>
          <a:p>
            <a:r>
              <a:rPr lang="en-US" b="1" dirty="0">
                <a:solidFill>
                  <a:srgbClr val="FF0000"/>
                </a:solidFill>
              </a:rPr>
              <a:t>etc.  etc.</a:t>
            </a:r>
          </a:p>
        </p:txBody>
      </p:sp>
    </p:spTree>
    <p:extLst>
      <p:ext uri="{BB962C8B-B14F-4D97-AF65-F5344CB8AC3E}">
        <p14:creationId xmlns:p14="http://schemas.microsoft.com/office/powerpoint/2010/main" val="310887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4F876-111B-43E2-A84E-7E0CCBD6FA9D}"/>
              </a:ext>
            </a:extLst>
          </p:cNvPr>
          <p:cNvSpPr>
            <a:spLocks noGrp="1"/>
          </p:cNvSpPr>
          <p:nvPr>
            <p:ph type="title"/>
          </p:nvPr>
        </p:nvSpPr>
        <p:spPr/>
        <p:txBody>
          <a:bodyPr/>
          <a:lstStyle/>
          <a:p>
            <a:r>
              <a:rPr lang="en-US" dirty="0"/>
              <a:t>Working in NIS Elements</a:t>
            </a:r>
            <a:br>
              <a:rPr lang="en-US" dirty="0"/>
            </a:br>
            <a:r>
              <a:rPr lang="en-US" dirty="0"/>
              <a:t>Overview</a:t>
            </a:r>
          </a:p>
        </p:txBody>
      </p:sp>
      <p:sp>
        <p:nvSpPr>
          <p:cNvPr id="4" name="Text Placeholder 3">
            <a:extLst>
              <a:ext uri="{FF2B5EF4-FFF2-40B4-BE49-F238E27FC236}">
                <a16:creationId xmlns:a16="http://schemas.microsoft.com/office/drawing/2014/main" id="{650DFC92-4B17-4A94-92BB-CB09E8310FD5}"/>
              </a:ext>
            </a:extLst>
          </p:cNvPr>
          <p:cNvSpPr>
            <a:spLocks noGrp="1"/>
          </p:cNvSpPr>
          <p:nvPr>
            <p:ph type="body" sz="half" idx="2"/>
          </p:nvPr>
        </p:nvSpPr>
        <p:spPr/>
        <p:txBody>
          <a:bodyPr/>
          <a:lstStyle/>
          <a:p>
            <a:r>
              <a:rPr lang="en-US" dirty="0"/>
              <a:t>Interacting with the software in order to operate the microscope is essentially the same, but the name of some controls may have changed and the control pad will be oriented slightly differently.</a:t>
            </a:r>
          </a:p>
          <a:p>
            <a:endParaRPr lang="en-US" dirty="0"/>
          </a:p>
          <a:p>
            <a:r>
              <a:rPr lang="en-US" dirty="0"/>
              <a:t>For the most part, the use of optical configurations for each channel should help if you aren’t sure where a button has moved such as the epi shutter or light path.</a:t>
            </a:r>
          </a:p>
        </p:txBody>
      </p:sp>
      <p:pic>
        <p:nvPicPr>
          <p:cNvPr id="8" name="Content Placeholder 7" descr="A picture containing text, monitor, indoor, screenshot&#10;&#10;Description automatically generated">
            <a:extLst>
              <a:ext uri="{FF2B5EF4-FFF2-40B4-BE49-F238E27FC236}">
                <a16:creationId xmlns:a16="http://schemas.microsoft.com/office/drawing/2014/main" id="{D33F2C6B-9CF5-4776-B11C-95897DEEB6F1}"/>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575050" y="1650107"/>
            <a:ext cx="5111750" cy="3098998"/>
          </a:xfrm>
        </p:spPr>
      </p:pic>
    </p:spTree>
    <p:extLst>
      <p:ext uri="{BB962C8B-B14F-4D97-AF65-F5344CB8AC3E}">
        <p14:creationId xmlns:p14="http://schemas.microsoft.com/office/powerpoint/2010/main" val="3523409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3E49-7821-498D-A2D2-F6A78474DFB8}"/>
              </a:ext>
            </a:extLst>
          </p:cNvPr>
          <p:cNvSpPr>
            <a:spLocks noGrp="1"/>
          </p:cNvSpPr>
          <p:nvPr>
            <p:ph type="title"/>
          </p:nvPr>
        </p:nvSpPr>
        <p:spPr/>
        <p:txBody>
          <a:bodyPr/>
          <a:lstStyle/>
          <a:p>
            <a:r>
              <a:rPr lang="en-US" dirty="0"/>
              <a:t>The Ni-E Pad</a:t>
            </a:r>
          </a:p>
        </p:txBody>
      </p:sp>
      <p:sp>
        <p:nvSpPr>
          <p:cNvPr id="4" name="Text Placeholder 3">
            <a:extLst>
              <a:ext uri="{FF2B5EF4-FFF2-40B4-BE49-F238E27FC236}">
                <a16:creationId xmlns:a16="http://schemas.microsoft.com/office/drawing/2014/main" id="{1938729F-1624-4B72-B6AC-9B9D172D1B73}"/>
              </a:ext>
            </a:extLst>
          </p:cNvPr>
          <p:cNvSpPr>
            <a:spLocks noGrp="1"/>
          </p:cNvSpPr>
          <p:nvPr>
            <p:ph type="body" sz="half" idx="2"/>
          </p:nvPr>
        </p:nvSpPr>
        <p:spPr/>
        <p:txBody>
          <a:bodyPr>
            <a:normAutofit lnSpcReduction="10000"/>
          </a:bodyPr>
          <a:lstStyle/>
          <a:p>
            <a:r>
              <a:rPr lang="en-US" dirty="0"/>
              <a:t>The Ni-E pad takes the place of the 90i pad and controls the microscope stand.</a:t>
            </a:r>
          </a:p>
          <a:p>
            <a:endParaRPr lang="en-US" dirty="0"/>
          </a:p>
          <a:p>
            <a:r>
              <a:rPr lang="en-US" dirty="0"/>
              <a:t>The Nosepiece is now automated, clicking an objective will escape the stage and rotate that objective into position.</a:t>
            </a:r>
          </a:p>
          <a:p>
            <a:endParaRPr lang="en-US" dirty="0"/>
          </a:p>
          <a:p>
            <a:r>
              <a:rPr lang="en-US" dirty="0"/>
              <a:t>The light path toggles between the Bino (eye piece) or the Front (the camera).</a:t>
            </a:r>
          </a:p>
          <a:p>
            <a:endParaRPr lang="en-US" dirty="0"/>
          </a:p>
          <a:p>
            <a:r>
              <a:rPr lang="en-US" dirty="0"/>
              <a:t>The FL1 Shutter button opens and closes the epi shutter.</a:t>
            </a:r>
          </a:p>
          <a:p>
            <a:endParaRPr lang="en-US" dirty="0"/>
          </a:p>
          <a:p>
            <a:r>
              <a:rPr lang="en-US" dirty="0"/>
              <a:t>Below you can see the filter cube turret position as well as the aperture and field stop settings, and finally the condenser position.</a:t>
            </a:r>
          </a:p>
        </p:txBody>
      </p:sp>
      <p:pic>
        <p:nvPicPr>
          <p:cNvPr id="8" name="Content Placeholder 7" descr="A screenshot of a video game&#10;&#10;Description automatically generated with medium confidence">
            <a:extLst>
              <a:ext uri="{FF2B5EF4-FFF2-40B4-BE49-F238E27FC236}">
                <a16:creationId xmlns:a16="http://schemas.microsoft.com/office/drawing/2014/main" id="{2F0CF3AF-9D90-4852-8AC7-B91CFA94FE51}"/>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4887588" y="273050"/>
            <a:ext cx="2486674" cy="5853113"/>
          </a:xfrm>
        </p:spPr>
      </p:pic>
    </p:spTree>
    <p:extLst>
      <p:ext uri="{BB962C8B-B14F-4D97-AF65-F5344CB8AC3E}">
        <p14:creationId xmlns:p14="http://schemas.microsoft.com/office/powerpoint/2010/main" val="2306321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45757-1153-4D7F-BDD0-06A8B6727857}"/>
              </a:ext>
            </a:extLst>
          </p:cNvPr>
          <p:cNvSpPr>
            <a:spLocks noGrp="1"/>
          </p:cNvSpPr>
          <p:nvPr>
            <p:ph type="title"/>
          </p:nvPr>
        </p:nvSpPr>
        <p:spPr/>
        <p:txBody>
          <a:bodyPr/>
          <a:lstStyle/>
          <a:p>
            <a:r>
              <a:rPr lang="en-US" dirty="0"/>
              <a:t>OC Panel</a:t>
            </a:r>
          </a:p>
        </p:txBody>
      </p:sp>
      <p:sp>
        <p:nvSpPr>
          <p:cNvPr id="4" name="Text Placeholder 3">
            <a:extLst>
              <a:ext uri="{FF2B5EF4-FFF2-40B4-BE49-F238E27FC236}">
                <a16:creationId xmlns:a16="http://schemas.microsoft.com/office/drawing/2014/main" id="{D9703012-2139-426F-9A57-80B23EEE9259}"/>
              </a:ext>
            </a:extLst>
          </p:cNvPr>
          <p:cNvSpPr>
            <a:spLocks noGrp="1"/>
          </p:cNvSpPr>
          <p:nvPr>
            <p:ph type="body" sz="half" idx="2"/>
          </p:nvPr>
        </p:nvSpPr>
        <p:spPr/>
        <p:txBody>
          <a:bodyPr/>
          <a:lstStyle/>
          <a:p>
            <a:r>
              <a:rPr lang="en-US" dirty="0"/>
              <a:t>Normal workflow will still utilize optical configurations.  Most of the settings for normal imaging conditions should be tied to these settings.</a:t>
            </a:r>
          </a:p>
          <a:p>
            <a:endParaRPr lang="en-US" dirty="0"/>
          </a:p>
          <a:p>
            <a:r>
              <a:rPr lang="en-US" dirty="0"/>
              <a:t>If the OC’s are accidentally changed to an improper setting, normal troubleshooting such as checking a cube position or making sure the proper shutter is open will likely be able to solve the problem.</a:t>
            </a:r>
          </a:p>
          <a:p>
            <a:endParaRPr lang="en-US" dirty="0"/>
          </a:p>
          <a:p>
            <a:r>
              <a:rPr lang="en-US" dirty="0"/>
              <a:t>As always, if you have trouble contact a CBI staff member for assistance.</a:t>
            </a:r>
          </a:p>
        </p:txBody>
      </p:sp>
      <p:pic>
        <p:nvPicPr>
          <p:cNvPr id="8" name="Content Placeholder 7" descr="A screenshot of a computer&#10;&#10;Description automatically generated with medium confidence">
            <a:extLst>
              <a:ext uri="{FF2B5EF4-FFF2-40B4-BE49-F238E27FC236}">
                <a16:creationId xmlns:a16="http://schemas.microsoft.com/office/drawing/2014/main" id="{B359DCC9-B787-435C-BC84-DFA2289865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06765" y="2299368"/>
            <a:ext cx="2648320" cy="1800476"/>
          </a:xfrm>
        </p:spPr>
      </p:pic>
    </p:spTree>
    <p:extLst>
      <p:ext uri="{BB962C8B-B14F-4D97-AF65-F5344CB8AC3E}">
        <p14:creationId xmlns:p14="http://schemas.microsoft.com/office/powerpoint/2010/main" val="14254226"/>
      </p:ext>
    </p:extLst>
  </p:cSld>
  <p:clrMapOvr>
    <a:masterClrMapping/>
  </p:clrMapOvr>
</p:sld>
</file>

<file path=ppt/theme/theme1.xml><?xml version="1.0" encoding="utf-8"?>
<a:theme xmlns:a="http://schemas.openxmlformats.org/drawingml/2006/main" name="CBI black">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CBI Template</Template>
  <TotalTime>4370</TotalTime>
  <Words>575</Words>
  <Application>Microsoft Office PowerPoint</Application>
  <PresentationFormat>On-screen Show (4:3)</PresentationFormat>
  <Paragraphs>59</Paragraphs>
  <Slides>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CBI black</vt:lpstr>
      <vt:lpstr>Transitioning from the 90i to the NI-E</vt:lpstr>
      <vt:lpstr>90i Microscope Overview</vt:lpstr>
      <vt:lpstr>Ni-E Microscope Overview</vt:lpstr>
      <vt:lpstr>Manual Controls On the Microscope</vt:lpstr>
      <vt:lpstr>Manual Controls On the Microscope</vt:lpstr>
      <vt:lpstr>Stage and Objective Nosepiece</vt:lpstr>
      <vt:lpstr>Working in NIS Elements Overview</vt:lpstr>
      <vt:lpstr>The Ni-E Pad</vt:lpstr>
      <vt:lpstr>OC Panel</vt:lpstr>
    </vt:vector>
  </TitlesOfParts>
  <Company>University of Pittsburgh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dc:creator>
  <cp:lastModifiedBy>Lab</cp:lastModifiedBy>
  <cp:revision>64</cp:revision>
  <dcterms:created xsi:type="dcterms:W3CDTF">2020-10-21T18:33:03Z</dcterms:created>
  <dcterms:modified xsi:type="dcterms:W3CDTF">2021-08-17T16:49:35Z</dcterms:modified>
</cp:coreProperties>
</file>